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6" r:id="rId14"/>
    <p:sldId id="277" r:id="rId15"/>
    <p:sldId id="278" r:id="rId16"/>
    <p:sldId id="280" r:id="rId17"/>
    <p:sldId id="272" r:id="rId18"/>
    <p:sldId id="274" r:id="rId19"/>
    <p:sldId id="266" r:id="rId20"/>
    <p:sldId id="267" r:id="rId21"/>
    <p:sldId id="268" r:id="rId22"/>
    <p:sldId id="269" r:id="rId23"/>
    <p:sldId id="27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271" r:id="rId4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6153-A6C0-4702-9DB4-7489BF27299D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4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6403-7A7C-44DB-A7CF-486CD18C8A6E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4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6C833-6221-4209-AD9B-46D6B5DFBE75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7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0B7C6-A88C-4EB9-A422-212F9E95EDD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8C93-B4EA-4745-9D7A-A3B759692601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6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8079-97D7-4E30-A672-2A7C6F8CD8C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5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BF760-71F7-4618-9A41-90F8661C36C6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8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72BF-78D1-499E-9E58-58BA90C81DF3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84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E68A-6221-421B-AD8B-BC89D49D75A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45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6764-01A0-461F-943D-0DA75442EEAE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01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8F676-E00B-4C65-9B19-3AD55598A755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4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75786-C520-43D9-872A-D61BC62C8CC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47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4E2-163E-4B50-B2BE-7EA7E5137141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38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090D0-5455-467F-806D-6976EFEDCB2C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6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5D99-8860-4AD8-A21D-A48FA0D281A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21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hu-HU" altLang="hu-H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0B7C6-A88C-4EB9-A422-212F9E95EDD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48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8C93-B4EA-4745-9D7A-A3B759692601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86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8079-97D7-4E30-A672-2A7C6F8CD8C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8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BF760-71F7-4618-9A41-90F8661C36C6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94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72BF-78D1-499E-9E58-58BA90C81DF3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48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E68A-6221-421B-AD8B-BC89D49D75A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00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6764-01A0-461F-943D-0DA75442EEAE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1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E8BB-0E83-4AF1-8E46-CB3FF45B95F6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673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8F676-E00B-4C65-9B19-3AD55598A755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74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4E2-163E-4B50-B2BE-7EA7E5137141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60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090D0-5455-467F-806D-6976EFEDCB2C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17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5D99-8860-4AD8-A21D-A48FA0D281A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6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CF46-F300-4411-9178-51D516600E12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5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0707-3E3F-4C30-AC55-E7E775422C40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1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9896C-F5DC-4627-B9BF-0159FEF89364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5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17989-C75A-477E-AD5E-74B727B6DCF9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2AFD4-CE28-4EA9-A3CD-8526FC8A5752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7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52460-2E6C-415B-8CA0-61AFEFDEA06C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1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432B3-1333-4E7E-9E6E-C01F2356628A}" type="slidenum">
              <a:rPr 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2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5F63C-D71B-4D24-92E6-410382810F1F}" type="slidenum">
              <a:rPr 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1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5F63C-D71B-4D24-92E6-410382810F1F}" type="slidenum">
              <a:rPr 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 altLang="hu-HU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1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Kom%C3%A1rom-Esztergom_megye" TargetMode="External"/><Relationship Id="rId13" Type="http://schemas.openxmlformats.org/officeDocument/2006/relationships/hyperlink" Target="http://hu.wikipedia.org/wiki/Zala_megye" TargetMode="External"/><Relationship Id="rId18" Type="http://schemas.openxmlformats.org/officeDocument/2006/relationships/hyperlink" Target="http://hu.wikipedia.org/wiki/Alf%C3%B6ld_%C3%A9s_%C3%89szak" TargetMode="External"/><Relationship Id="rId26" Type="http://schemas.openxmlformats.org/officeDocument/2006/relationships/hyperlink" Target="http://hu.wikipedia.org/wiki/Szabolcs-Szatm%C3%A1r-Bereg_megye" TargetMode="External"/><Relationship Id="rId3" Type="http://schemas.openxmlformats.org/officeDocument/2006/relationships/hyperlink" Target="http://hu.wikipedia.org/wiki/Budapest" TargetMode="External"/><Relationship Id="rId21" Type="http://schemas.openxmlformats.org/officeDocument/2006/relationships/hyperlink" Target="http://hu.wikipedia.org/wiki/Heves_megye" TargetMode="External"/><Relationship Id="rId7" Type="http://schemas.openxmlformats.org/officeDocument/2006/relationships/hyperlink" Target="http://hu.wikipedia.org/wiki/Fej%C3%A9r_megye" TargetMode="External"/><Relationship Id="rId12" Type="http://schemas.openxmlformats.org/officeDocument/2006/relationships/hyperlink" Target="http://hu.wikipedia.org/wiki/Vas_megye" TargetMode="External"/><Relationship Id="rId17" Type="http://schemas.openxmlformats.org/officeDocument/2006/relationships/hyperlink" Target="http://hu.wikipedia.org/wiki/Tolna_megye" TargetMode="External"/><Relationship Id="rId25" Type="http://schemas.openxmlformats.org/officeDocument/2006/relationships/hyperlink" Target="http://hu.wikipedia.org/wiki/J%C3%A1sz-Nagykun-Szolnok_megye" TargetMode="External"/><Relationship Id="rId2" Type="http://schemas.openxmlformats.org/officeDocument/2006/relationships/hyperlink" Target="http://hu.wikipedia.org/wiki/K%C3%B6z%C3%A9p-Magyarorsz%C3%A1g" TargetMode="External"/><Relationship Id="rId16" Type="http://schemas.openxmlformats.org/officeDocument/2006/relationships/hyperlink" Target="http://hu.wikipedia.org/wiki/Somogy_megye" TargetMode="External"/><Relationship Id="rId20" Type="http://schemas.openxmlformats.org/officeDocument/2006/relationships/hyperlink" Target="http://hu.wikipedia.org/wiki/Borsod-Aba%C3%BAj-Zempl%C3%A9n_megye" TargetMode="External"/><Relationship Id="rId29" Type="http://schemas.openxmlformats.org/officeDocument/2006/relationships/hyperlink" Target="http://hu.wikipedia.org/wiki/B%C3%A9k%C3%A9s_megye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hu.wikipedia.org/wiki/K%C3%B6z%C3%A9p-Dun%C3%A1nt%C3%BAl" TargetMode="External"/><Relationship Id="rId11" Type="http://schemas.openxmlformats.org/officeDocument/2006/relationships/hyperlink" Target="http://hu.wikipedia.org/wiki/Gy%C5%91r-Moson-Sopron_megye" TargetMode="External"/><Relationship Id="rId24" Type="http://schemas.openxmlformats.org/officeDocument/2006/relationships/hyperlink" Target="http://hu.wikipedia.org/wiki/Hajd%C3%BA-Bihar_megye" TargetMode="External"/><Relationship Id="rId5" Type="http://schemas.openxmlformats.org/officeDocument/2006/relationships/hyperlink" Target="http://hu.wikipedia.org/wiki/Dun%C3%A1nt%C3%BAl" TargetMode="External"/><Relationship Id="rId15" Type="http://schemas.openxmlformats.org/officeDocument/2006/relationships/hyperlink" Target="http://hu.wikipedia.org/wiki/Baranya_megye" TargetMode="External"/><Relationship Id="rId23" Type="http://schemas.openxmlformats.org/officeDocument/2006/relationships/hyperlink" Target="http://hu.wikipedia.org/wiki/%C3%89szak-Alf%C3%B6ld" TargetMode="External"/><Relationship Id="rId28" Type="http://schemas.openxmlformats.org/officeDocument/2006/relationships/hyperlink" Target="http://hu.wikipedia.org/wiki/B%C3%A1cs-Kiskun_megye" TargetMode="External"/><Relationship Id="rId10" Type="http://schemas.openxmlformats.org/officeDocument/2006/relationships/hyperlink" Target="http://hu.wikipedia.org/wiki/Nyugat-Dun%C3%A1nt%C3%BAl" TargetMode="External"/><Relationship Id="rId19" Type="http://schemas.openxmlformats.org/officeDocument/2006/relationships/hyperlink" Target="http://hu.wikipedia.org/wiki/%C3%89szak-Magyarorsz%C3%A1g" TargetMode="External"/><Relationship Id="rId4" Type="http://schemas.openxmlformats.org/officeDocument/2006/relationships/hyperlink" Target="http://hu.wikipedia.org/wiki/Pest_megye" TargetMode="External"/><Relationship Id="rId9" Type="http://schemas.openxmlformats.org/officeDocument/2006/relationships/hyperlink" Target="http://hu.wikipedia.org/wiki/Veszpr%C3%A9m_megye" TargetMode="External"/><Relationship Id="rId14" Type="http://schemas.openxmlformats.org/officeDocument/2006/relationships/hyperlink" Target="http://hu.wikipedia.org/wiki/D%C3%A9l-Dun%C3%A1nt%C3%BAl" TargetMode="External"/><Relationship Id="rId22" Type="http://schemas.openxmlformats.org/officeDocument/2006/relationships/hyperlink" Target="http://hu.wikipedia.org/wiki/N%C3%B3gr%C3%A1d_megye" TargetMode="External"/><Relationship Id="rId27" Type="http://schemas.openxmlformats.org/officeDocument/2006/relationships/hyperlink" Target="http://hu.wikipedia.org/wiki/D%C3%A9l-Alf%C3%B6ld" TargetMode="External"/><Relationship Id="rId30" Type="http://schemas.openxmlformats.org/officeDocument/2006/relationships/hyperlink" Target="http://hu.wikipedia.org/wiki/Csongr%C3%A1d_megy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07704" y="1700808"/>
            <a:ext cx="7083896" cy="2337792"/>
          </a:xfrm>
        </p:spPr>
        <p:txBody>
          <a:bodyPr>
            <a:normAutofit/>
          </a:bodyPr>
          <a:lstStyle/>
          <a:p>
            <a:r>
              <a:rPr lang="hu-HU" dirty="0" smtClean="0"/>
              <a:t>Régiók, megye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2018. </a:t>
            </a:r>
            <a:r>
              <a:rPr lang="hu-HU" dirty="0"/>
              <a:t>d</a:t>
            </a:r>
            <a:r>
              <a:rPr lang="hu-HU" dirty="0" smtClean="0"/>
              <a:t>ecember 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078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/>
            <a:r>
              <a:rPr lang="hu-HU" altLang="hu-HU" sz="3600" dirty="0" smtClean="0"/>
              <a:t>II. Régiók Magyarországon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fejlődés iránya: régiók kiépítése, hagyományok, erős civil társadalom híján ez felülről történik meg, az EU tagság nyomására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Hiányzik a regionális identitás és kohézió; a a hatalom térbeli megosztása az aktuális politikai erőviszonyok függvénye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Az elinduló szerveződések (Dél-Dunántúl) is elhaltak forrás és támogatás híján; felülről szervezve jöttek létre a régiók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Területfejlesztési törvény 1996. XXI: fejlesztési tanácsok létrehozása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Ezek tagságában központi kormányzat emberei domináltak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smtClean="0"/>
          </a:p>
        </p:txBody>
      </p:sp>
    </p:spTree>
    <p:extLst>
      <p:ext uri="{BB962C8B-B14F-4D97-AF65-F5344CB8AC3E}">
        <p14:creationId xmlns:p14="http://schemas.microsoft.com/office/powerpoint/2010/main" val="3120710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668338"/>
          </a:xfrm>
        </p:spPr>
        <p:txBody>
          <a:bodyPr/>
          <a:lstStyle/>
          <a:p>
            <a:pPr eaLnBrk="1" hangingPunct="1"/>
            <a:r>
              <a:rPr lang="hu-HU" altLang="hu-HU" sz="3200" smtClean="0"/>
              <a:t>Regionális fejlesztési tanácsok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Tagjai: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megyei területfejlesztési tanácsok elnökei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területfejlesztésért felelős miniszter, miniszterek képviseli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területfejlesztési önkormányzati társulások megyénként 1-1 képviselője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megyei jogú varosok polgármesterei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Regionális Idegenforgalmi Bizottság elnöke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Ahogy a hatalma nőtt, úgy nőtt a pártok érdeklődése is; 2007-re már a pártok, pártpolitikai viták dominálták a  tanácsokat. </a:t>
            </a:r>
          </a:p>
        </p:txBody>
      </p:sp>
    </p:spTree>
    <p:extLst>
      <p:ext uri="{BB962C8B-B14F-4D97-AF65-F5344CB8AC3E}">
        <p14:creationId xmlns:p14="http://schemas.microsoft.com/office/powerpoint/2010/main" val="12257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hu-HU" altLang="hu-HU" sz="2800" dirty="0" smtClean="0"/>
              <a:t>Az önkormányzati rendszer </a:t>
            </a:r>
            <a:r>
              <a:rPr lang="hu-HU" altLang="hu-HU" sz="2800" dirty="0" err="1" smtClean="0"/>
              <a:t>regionalizálása</a:t>
            </a:r>
            <a:r>
              <a:rPr lang="hu-HU" altLang="hu-HU" sz="2800" dirty="0" smtClean="0"/>
              <a:t> elmaradt</a:t>
            </a:r>
          </a:p>
          <a:p>
            <a:pPr eaLnBrk="1" hangingPunct="1"/>
            <a:r>
              <a:rPr lang="hu-HU" altLang="hu-HU" sz="2800" dirty="0" smtClean="0"/>
              <a:t>Regionális fejlesztési ügynökségek: a régió kulcsszereplői, de a kormányzat irányítása alatt működnek - nem tekinthetők a regionális decentralizáció letéteményeseinek</a:t>
            </a:r>
          </a:p>
          <a:p>
            <a:pPr eaLnBrk="1" hangingPunct="1"/>
            <a:r>
              <a:rPr lang="hu-HU" altLang="hu-HU" sz="2800" dirty="0" smtClean="0"/>
              <a:t>Az államigazgatás </a:t>
            </a:r>
            <a:r>
              <a:rPr lang="hu-HU" altLang="hu-HU" sz="2800" dirty="0" err="1" smtClean="0"/>
              <a:t>regionalizálása</a:t>
            </a:r>
            <a:r>
              <a:rPr lang="hu-HU" altLang="hu-HU" sz="2800" dirty="0" smtClean="0"/>
              <a:t> megtörtént, de megyei szervezeti egységekből áll össze, székhelye is szét van szórva több, megyei jogú városban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800" dirty="0" smtClean="0"/>
              <a:t>	- nem teszi a régiót a decentralizált politika színterévé</a:t>
            </a:r>
          </a:p>
          <a:p>
            <a:pPr eaLnBrk="1" hangingPunct="1"/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30558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Régiók Magyarországon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187450" y="1268413"/>
          <a:ext cx="6624636" cy="5689601"/>
        </p:xfrm>
        <a:graphic>
          <a:graphicData uri="http://schemas.openxmlformats.org/drawingml/2006/table">
            <a:tbl>
              <a:tblPr/>
              <a:tblGrid>
                <a:gridCol w="1104106"/>
                <a:gridCol w="1104106"/>
                <a:gridCol w="1104106"/>
                <a:gridCol w="1104106"/>
                <a:gridCol w="1104106"/>
                <a:gridCol w="1104106"/>
              </a:tblGrid>
              <a:tr h="214478">
                <a:tc gridSpan="2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1"/>
                          </a:solidFill>
                        </a:rPr>
                        <a:t>NUTS 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NUTS 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NUTS 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14478"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1"/>
                          </a:solidFill>
                        </a:rPr>
                        <a:t>Országrész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Kód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Régió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Kód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Megye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1"/>
                          </a:solidFill>
                        </a:rPr>
                        <a:t>Kód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700"/>
                    </a:solidFill>
                  </a:tcPr>
                </a:tc>
              </a:tr>
              <a:tr h="214478">
                <a:tc rowSpan="2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" tooltip="Közép-Magyarország"/>
                        </a:rPr>
                        <a:t>Közép-Magyarország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2" tooltip="Közép-Magyarország"/>
                        </a:rPr>
                        <a:t>Közép-Magyarország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HU10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3" tooltip="Budapest"/>
                        </a:rPr>
                        <a:t>Budapest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HU101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4" tooltip="Pest megye"/>
                        </a:rPr>
                        <a:t>Pest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HU102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rowSpan="9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5" tooltip="Dunántúl"/>
                        </a:rPr>
                        <a:t>Dunántúl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6" tooltip="Közép-Dunántúl"/>
                        </a:rPr>
                        <a:t>Közép-Dunántúl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7" tooltip="Fejér megye"/>
                        </a:rPr>
                        <a:t>Fejér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HU211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3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8" tooltip="Komárom-Esztergom megye"/>
                        </a:rPr>
                        <a:t>Komárom-Esztergom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HU212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9" tooltip="Veszprém megye"/>
                        </a:rPr>
                        <a:t>Veszprém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HU213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3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10" tooltip="Nyugat-Dunántúl"/>
                        </a:rPr>
                        <a:t>Nyugat-Dunántúl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HU22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11" tooltip="Győr-Moson-Sopron megye"/>
                        </a:rPr>
                        <a:t>Győr-Moson-Sopron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HU221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12" tooltip="Vas megye"/>
                        </a:rPr>
                        <a:t>Vas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HU222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13" tooltip="Zala megye"/>
                        </a:rPr>
                        <a:t>Zala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HU223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14" tooltip="Dél-Dunántúl"/>
                        </a:rPr>
                        <a:t>Dél-Dunántúl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HU23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15" tooltip="Baranya megye"/>
                        </a:rPr>
                        <a:t>Baranya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HU231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16" tooltip="Somogy megye"/>
                        </a:rPr>
                        <a:t>Somogy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HU232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17" tooltip="Tolna megye"/>
                        </a:rPr>
                        <a:t>Tolna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HU233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359">
                <a:tc rowSpan="9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18" tooltip="Alföld és Észak"/>
                        </a:rPr>
                        <a:t>Alföld és Észak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19" tooltip="Észak-Magyarország"/>
                        </a:rPr>
                        <a:t>Észak-Magyarország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HU31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0" tooltip="Borsod-Abaúj-Zemplén megye"/>
                        </a:rPr>
                        <a:t>Borsod-Abaúj-Zemplén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HU311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1" tooltip="Heves megye"/>
                        </a:rPr>
                        <a:t>Heves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HU312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2" tooltip="Nógrád megye"/>
                        </a:rPr>
                        <a:t>Nógrád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HU313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1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23" tooltip="Észak-Alföld"/>
                        </a:rPr>
                        <a:t>Észak-Alföld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</a:rPr>
                        <a:t>HU32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4" tooltip="Hajdú-Bihar megye"/>
                        </a:rPr>
                        <a:t>Hajdú-Bihar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HU321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3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5" tooltip="Jász-Nagykun-Szolnok megye"/>
                        </a:rPr>
                        <a:t>Jász-Nagykun-Szolnok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HU322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3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  <a:hlinkClick r:id="rId26" tooltip="Szabolcs-Szatmár-Bereg megye"/>
                        </a:rPr>
                        <a:t>Szabolcs-Szatmár-Bereg</a:t>
                      </a:r>
                      <a:endParaRPr lang="hu-HU" sz="12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HU323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1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27" tooltip="Dél-Alföld"/>
                        </a:rPr>
                        <a:t>Dél-Alföld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28" tooltip="Bács-Kiskun megye"/>
                        </a:rPr>
                        <a:t>Bács-Kiskun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HU331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29" tooltip="Békés megye"/>
                        </a:rPr>
                        <a:t>Békés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HU332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aseline="0">
                          <a:solidFill>
                            <a:schemeClr val="tx2"/>
                          </a:solidFill>
                          <a:hlinkClick r:id="rId30" tooltip="Csongrád megye"/>
                        </a:rPr>
                        <a:t>Csongrád</a:t>
                      </a:r>
                      <a:endParaRPr lang="hu-HU" sz="1200" baseline="0">
                        <a:solidFill>
                          <a:schemeClr val="tx2"/>
                        </a:solidFill>
                      </a:endParaRP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aseline="0" dirty="0">
                          <a:solidFill>
                            <a:schemeClr val="tx2"/>
                          </a:solidFill>
                        </a:rPr>
                        <a:t>HU333</a:t>
                      </a:r>
                    </a:p>
                  </a:txBody>
                  <a:tcPr marL="31595" marR="31595" marT="15798" marB="15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34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éptalálat a következ&amp;odblac;re: „magyarország régiói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8" y="836712"/>
            <a:ext cx="824432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08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megye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246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Képtalálat a következ&amp;odblac;re: „magyarország régiói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34375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539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/>
            <a:r>
              <a:rPr lang="hu-HU" altLang="hu-HU" sz="3600" dirty="0" smtClean="0"/>
              <a:t>A megye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Önkormányzati törvény: a tradicionálisan erős megyét jelentősen meggyengítették;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ezt fokozta a később elfogadott hatáskörökről szóló törvény, mely csekély hatásköröket adott a megyének: feladatokat, források nélkül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Megyei jogú város. Kiemelték a megyéből, saját hatásköreként látja el a megyei feladatokat.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Ez párhuzamosságokat is létrehozhatott volna (pl. intézményfenntartás), szerencsére a gyakorlatban munkamegosztás jött létre.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feladatok-hatáskörök telepítése elég kaotikus.</a:t>
            </a:r>
          </a:p>
        </p:txBody>
      </p:sp>
    </p:spTree>
    <p:extLst>
      <p:ext uri="{BB962C8B-B14F-4D97-AF65-F5344CB8AC3E}">
        <p14:creationId xmlns:p14="http://schemas.microsoft.com/office/powerpoint/2010/main" val="115004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Területfejlesztésről szóló törvény:</a:t>
            </a:r>
          </a:p>
          <a:p>
            <a:pPr eaLnBrk="1" hangingPunct="1">
              <a:buFontTx/>
              <a:buChar char="-"/>
            </a:pPr>
            <a:r>
              <a:rPr lang="hu-HU" altLang="hu-HU" sz="2800" smtClean="0"/>
              <a:t>Tovább gyengítette a megyét</a:t>
            </a:r>
          </a:p>
          <a:p>
            <a:pPr eaLnBrk="1" hangingPunct="1">
              <a:buFontTx/>
              <a:buChar char="-"/>
            </a:pPr>
            <a:r>
              <a:rPr lang="hu-HU" altLang="hu-HU" sz="2800" smtClean="0"/>
              <a:t>A területfejlesztési tanácsok kiépítése: döntési kompetencia és források feletti rendelkezés átkerül</a:t>
            </a:r>
          </a:p>
          <a:p>
            <a:pPr eaLnBrk="1" hangingPunct="1">
              <a:buClr>
                <a:schemeClr val="tx1"/>
              </a:buClr>
            </a:pPr>
            <a:r>
              <a:rPr lang="hu-HU" altLang="hu-HU" sz="2800" smtClean="0"/>
              <a:t>1998: újabb regionalizációs program: regionális közigazgatás bevezetésének lehetősége, államigazgatás regionalizálása, regionális illetékesség</a:t>
            </a:r>
          </a:p>
          <a:p>
            <a:pPr eaLnBrk="1" hangingPunct="1">
              <a:buClr>
                <a:schemeClr val="tx1"/>
              </a:buClr>
            </a:pPr>
            <a:r>
              <a:rPr lang="hu-HU" altLang="hu-HU" sz="2800" smtClean="0"/>
              <a:t>Másik alternatív középszint: kistérség</a:t>
            </a:r>
          </a:p>
          <a:p>
            <a:pPr eaLnBrk="1" hangingPunct="1">
              <a:buClr>
                <a:schemeClr val="tx1"/>
              </a:buClr>
            </a:pPr>
            <a:r>
              <a:rPr lang="hu-HU" altLang="hu-HU" sz="2800" smtClean="0"/>
              <a:t>Összességében a megye lassú kiürülése, gyengülése figyelhető meg.</a:t>
            </a:r>
          </a:p>
          <a:p>
            <a:pPr eaLnBrk="1" hangingPunct="1">
              <a:buFontTx/>
              <a:buNone/>
            </a:pPr>
            <a:endParaRPr lang="hu-HU" altLang="hu-HU" sz="2800" smtClean="0"/>
          </a:p>
        </p:txBody>
      </p:sp>
    </p:spTree>
    <p:extLst>
      <p:ext uri="{BB962C8B-B14F-4D97-AF65-F5344CB8AC3E}">
        <p14:creationId xmlns:p14="http://schemas.microsoft.com/office/powerpoint/2010/main" val="1092851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020762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1. A megyei szintű politika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1990: főleg a helyi szinttől várták a politika átalakulását, a megyét nem politikai szereplőnek szánták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800" smtClean="0"/>
              <a:t>Megyei közgyűlések: közvetett választás: települési vezetőkből állt össze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800" smtClean="0"/>
              <a:t>Nem voltak pártpolitikai viták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1994. Közvetlen választás bevezetése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800" smtClean="0"/>
              <a:t>Cél. Megyei önkormányzatok megerősítése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800" smtClean="0"/>
              <a:t>Ellentmondásos eredmény: két fiktív választókörzet: helyi kötődés hiánya, város és vidéke érdekeit nem jelenítette meg.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800" smtClean="0"/>
              <a:t>Módosítás célja: pártérdekek becsatornázása; ok. A pártok tudtak megyei listákat állítani, civil érdek kevésbé tud megjelenni.</a:t>
            </a:r>
          </a:p>
        </p:txBody>
      </p:sp>
    </p:spTree>
    <p:extLst>
      <p:ext uri="{BB962C8B-B14F-4D97-AF65-F5344CB8AC3E}">
        <p14:creationId xmlns:p14="http://schemas.microsoft.com/office/powerpoint/2010/main" val="39565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I. A regionalizmus fogalma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A globalizáció erősödésére született egyfajta válaszként – a nemzetállamok meg akarták őrizni nemzeti karakterüket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Alulról indul, mozgalmi jellegű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Alulról felfelé irányuló területszervezési, régióalakítási kezdeményezés. Arra irányul, hogy egy-egy területi egység sajátosságai, etnikai-kulturális adottságai határozottan érvényesüljenek az állam területi beosztásában.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Regionalizáció: mást jelent: fölülről lefelé szerveződő folyamat, a régiót az állam hozza létre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Más definíció: (Christian Engel): a regionalizmus egy erős, mély identitásérzés, amely később politikai kihívásként jelentkezhet a központi államhatalommal szemben, majd politikai mozgalom formájában regionális autonómia megvalósítását, sőt függetlenségi törekvéseket is célul tűzhet ki.</a:t>
            </a:r>
          </a:p>
        </p:txBody>
      </p:sp>
    </p:spTree>
    <p:extLst>
      <p:ext uri="{BB962C8B-B14F-4D97-AF65-F5344CB8AC3E}">
        <p14:creationId xmlns:p14="http://schemas.microsoft.com/office/powerpoint/2010/main" val="381414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387350" y="188913"/>
            <a:ext cx="69850" cy="85725"/>
          </a:xfrm>
        </p:spPr>
        <p:txBody>
          <a:bodyPr/>
          <a:lstStyle/>
          <a:p>
            <a:pPr eaLnBrk="1" hangingPunct="1"/>
            <a:endParaRPr lang="hu-HU" altLang="hu-HU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A megyei közgyűlések megerősödtek, legitimitásuk nőtt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Ugyanakkor, súlytalanságuk és eszköztelenségük megmaradt, demoralizáló tényező lett.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A megyei szintű politika a megyeházán kívülre került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Elit típusú hálózatosodás figyelhető meg.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Új kollektív döntési grémiumokra helyeződik a hangsúly (pl. közoktatás-fejlesztési alapítvány, munkaügyi tanács, stb.).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Megyei közgyűlés elnöke megerősödik, kiemelkedik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600" smtClean="0"/>
              <a:t>hivatalból tagja e grémiumoknak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hu-HU" altLang="hu-HU" sz="2600" smtClean="0"/>
              <a:t>a megyei közgyűlést képviselné, ám a közvetlen törvényi felhatalmazásnak köszönhetően e pozícióban független a megyei közgyűléstől.</a:t>
            </a:r>
          </a:p>
        </p:txBody>
      </p:sp>
    </p:spTree>
    <p:extLst>
      <p:ext uri="{BB962C8B-B14F-4D97-AF65-F5344CB8AC3E}">
        <p14:creationId xmlns:p14="http://schemas.microsoft.com/office/powerpoint/2010/main" val="3682436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2. Megyei testületi, képviseleti munka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56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Plénum túlsúlya, a bizottságokra ruházás alacsony fokú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Nyilvánossága szegényesebb, mint a településeké; nem jellemző a civil szféra, az országgyűlési képviselők megjelenése;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Jellemző a frakciók jelenléte, előzetes egyeztető fórumok működtetése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Ritkán: képviselők területi alapú csoportokat hoznak létre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Hivatal: csökkenő létszám, a közgyűlést szolgálja ki.</a:t>
            </a:r>
          </a:p>
        </p:txBody>
      </p:sp>
    </p:spTree>
    <p:extLst>
      <p:ext uri="{BB962C8B-B14F-4D97-AF65-F5344CB8AC3E}">
        <p14:creationId xmlns:p14="http://schemas.microsoft.com/office/powerpoint/2010/main" val="1880491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3"/>
          <p:cNvSpPr>
            <a:spLocks noGrp="1"/>
          </p:cNvSpPr>
          <p:nvPr>
            <p:ph type="ctrTitle"/>
          </p:nvPr>
        </p:nvSpPr>
        <p:spPr>
          <a:xfrm>
            <a:off x="2971800" y="1916113"/>
            <a:ext cx="5992813" cy="2592387"/>
          </a:xfrm>
        </p:spPr>
        <p:txBody>
          <a:bodyPr/>
          <a:lstStyle/>
          <a:p>
            <a:r>
              <a:rPr lang="hu-HU" altLang="hu-HU" smtClean="0"/>
              <a:t>Önkormányzati költségvetés és gazdálkodás</a:t>
            </a:r>
            <a:br>
              <a:rPr lang="hu-HU" altLang="hu-HU" smtClean="0"/>
            </a:br>
            <a:endParaRPr lang="hu-HU" altLang="hu-HU" smtClean="0"/>
          </a:p>
        </p:txBody>
      </p:sp>
      <p:sp>
        <p:nvSpPr>
          <p:cNvPr id="25603" name="Tartalom hely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38971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Az önkormányzatok gazdálkodása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Összefügg az ellátandó feladatok körével</a:t>
            </a:r>
          </a:p>
          <a:p>
            <a:r>
              <a:rPr lang="hu-HU" altLang="hu-HU" smtClean="0"/>
              <a:t>Kötelező önkormányzati feladatok</a:t>
            </a:r>
          </a:p>
          <a:p>
            <a:r>
              <a:rPr lang="hu-HU" altLang="hu-HU" smtClean="0"/>
              <a:t>Fakultatív (önként vállalt) önkormányzati feladatok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mtClean="0"/>
              <a:t>2012 óta csak a saját bevételek terhére vállalhat ilyet.</a:t>
            </a:r>
          </a:p>
        </p:txBody>
      </p:sp>
    </p:spTree>
    <p:extLst>
      <p:ext uri="{BB962C8B-B14F-4D97-AF65-F5344CB8AC3E}">
        <p14:creationId xmlns:p14="http://schemas.microsoft.com/office/powerpoint/2010/main" val="2525819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Kötelező feladatok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Helyi közügyek ellátásához kapcsolódik</a:t>
            </a:r>
          </a:p>
          <a:p>
            <a:r>
              <a:rPr lang="hu-HU" altLang="hu-HU" smtClean="0"/>
              <a:t>Alapvető helyi közszolgáltatások biztosítása: pl. ivóvíz, közutak, köztemetők, óvoda, iskola, egészségügyi alapellátás, kisebbségi jogok</a:t>
            </a:r>
          </a:p>
          <a:p>
            <a:r>
              <a:rPr lang="hu-HU" altLang="hu-HU" smtClean="0"/>
              <a:t>Törvény mást is megállapíthat</a:t>
            </a:r>
          </a:p>
          <a:p>
            <a:r>
              <a:rPr lang="hu-HU" altLang="hu-HU" smtClean="0"/>
              <a:t>Ogy. Költségvetés finanszírozza</a:t>
            </a:r>
          </a:p>
        </p:txBody>
      </p:sp>
    </p:spTree>
    <p:extLst>
      <p:ext uri="{BB962C8B-B14F-4D97-AF65-F5344CB8AC3E}">
        <p14:creationId xmlns:p14="http://schemas.microsoft.com/office/powerpoint/2010/main" val="2653734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hu-HU" altLang="hu-HU" sz="3200" smtClean="0"/>
              <a:t>2.Választható feladatok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>
              <a:defRPr/>
            </a:pPr>
            <a:r>
              <a:rPr lang="hu-HU" sz="2800" dirty="0" smtClean="0"/>
              <a:t>Lakossági igények és anyagi lehetőségek függvényében választja az önkormányzat</a:t>
            </a:r>
          </a:p>
          <a:p>
            <a:pPr>
              <a:defRPr/>
            </a:pPr>
            <a:r>
              <a:rPr lang="hu-HU" sz="2800" dirty="0" smtClean="0"/>
              <a:t>Pl. település fejlesztés, </a:t>
            </a:r>
            <a:r>
              <a:rPr lang="hu-HU" sz="2800" dirty="0" err="1" smtClean="0"/>
              <a:t>-rendezés</a:t>
            </a:r>
            <a:r>
              <a:rPr lang="hu-HU" sz="2800" dirty="0" smtClean="0"/>
              <a:t>, lakásgazdálkodás, csatornázás, helyi tömegközlekedés, közművelődés, köztisztasági feladatok, stb.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dirty="0" smtClean="0"/>
              <a:t>3. Önként vállalt feladatok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800" dirty="0" smtClean="0"/>
              <a:t>Amit törvény nem utalt más szerv hatáskörébe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dirty="0" smtClean="0"/>
              <a:t>4. Átvállalt feladatok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800" dirty="0" smtClean="0"/>
              <a:t>Megyei önkormányzattól, vagy más településtől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79872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r>
              <a:rPr lang="hu-HU" altLang="hu-HU" sz="3600" smtClean="0"/>
              <a:t>A helyi önkormányzatok bevételei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hu-HU" altLang="hu-HU" smtClean="0"/>
              <a:t>Saját bevételek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hu-HU" altLang="hu-HU" smtClean="0"/>
              <a:t>Átengedett központi bevételek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hu-HU" altLang="hu-HU" smtClean="0"/>
              <a:t>Állami támogatás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hu-HU" altLang="hu-HU" smtClean="0"/>
              <a:t>Egyéb bevételek</a:t>
            </a:r>
          </a:p>
        </p:txBody>
      </p:sp>
    </p:spTree>
    <p:extLst>
      <p:ext uri="{BB962C8B-B14F-4D97-AF65-F5344CB8AC3E}">
        <p14:creationId xmlns:p14="http://schemas.microsoft.com/office/powerpoint/2010/main" val="2839446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r>
              <a:rPr lang="hu-HU" altLang="hu-HU" smtClean="0"/>
              <a:t>1. Saját bevételek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1671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u-HU" dirty="0"/>
              <a:t>a</a:t>
            </a:r>
            <a:r>
              <a:rPr lang="hu-HU" dirty="0" smtClean="0"/>
              <a:t>, folyó (működési) bevételek</a:t>
            </a:r>
          </a:p>
          <a:p>
            <a:pPr>
              <a:defRPr/>
            </a:pPr>
            <a:r>
              <a:rPr lang="hu-HU" dirty="0" smtClean="0"/>
              <a:t>Helyi adók</a:t>
            </a:r>
          </a:p>
          <a:p>
            <a:pPr>
              <a:defRPr/>
            </a:pPr>
            <a:r>
              <a:rPr lang="hu-HU" dirty="0" smtClean="0"/>
              <a:t>Helyiségbérleti díj</a:t>
            </a:r>
          </a:p>
          <a:p>
            <a:pPr>
              <a:defRPr/>
            </a:pPr>
            <a:r>
              <a:rPr lang="hu-HU" dirty="0" smtClean="0"/>
              <a:t>Intézmények működési bevételei</a:t>
            </a:r>
          </a:p>
          <a:p>
            <a:pPr>
              <a:defRPr/>
            </a:pPr>
            <a:r>
              <a:rPr lang="hu-HU" dirty="0" smtClean="0"/>
              <a:t>Kamatbevételek</a:t>
            </a:r>
          </a:p>
          <a:p>
            <a:pPr>
              <a:defRPr/>
            </a:pPr>
            <a:r>
              <a:rPr lang="hu-HU" dirty="0" smtClean="0"/>
              <a:t>Illetékek</a:t>
            </a:r>
          </a:p>
          <a:p>
            <a:pPr>
              <a:defRPr/>
            </a:pPr>
            <a:r>
              <a:rPr lang="hu-HU" dirty="0" smtClean="0"/>
              <a:t>bírságok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7442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hu-HU" altLang="hu-HU" sz="3200" smtClean="0"/>
              <a:t>b, felhalmozási és tőke jellegű bevételek</a:t>
            </a:r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454525"/>
          </a:xfrm>
        </p:spPr>
        <p:txBody>
          <a:bodyPr/>
          <a:lstStyle/>
          <a:p>
            <a:r>
              <a:rPr lang="hu-HU" altLang="hu-HU" smtClean="0"/>
              <a:t>Ingatlan és ingó vagyon értékesítéséből származó bevétel</a:t>
            </a:r>
          </a:p>
          <a:p>
            <a:r>
              <a:rPr lang="hu-HU" altLang="hu-HU" smtClean="0"/>
              <a:t>Osztalék- és hozam bevétel</a:t>
            </a:r>
          </a:p>
          <a:p>
            <a:r>
              <a:rPr lang="hu-HU" altLang="hu-HU" smtClean="0"/>
              <a:t>Értékpapír, részvény értékesítéséből származó</a:t>
            </a:r>
          </a:p>
          <a:p>
            <a:r>
              <a:rPr lang="hu-HU" altLang="hu-HU" smtClean="0"/>
              <a:t>Pénzügyi befektetések</a:t>
            </a:r>
          </a:p>
          <a:p>
            <a:r>
              <a:rPr lang="hu-HU" altLang="hu-HU" smtClean="0"/>
              <a:t>Privatizációból származó bevétel</a:t>
            </a:r>
          </a:p>
          <a:p>
            <a:r>
              <a:rPr lang="hu-HU" altLang="hu-HU" smtClean="0"/>
              <a:t>egyéb vagyoni értékű jog értékesítése</a:t>
            </a:r>
          </a:p>
        </p:txBody>
      </p:sp>
    </p:spTree>
    <p:extLst>
      <p:ext uri="{BB962C8B-B14F-4D97-AF65-F5344CB8AC3E}">
        <p14:creationId xmlns:p14="http://schemas.microsoft.com/office/powerpoint/2010/main" val="379330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Helyi adók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Vagyoni típusú adók (telekadó, építményadó)</a:t>
            </a:r>
          </a:p>
          <a:p>
            <a:r>
              <a:rPr lang="hu-HU" altLang="hu-HU" smtClean="0"/>
              <a:t>Kommunális adók</a:t>
            </a:r>
          </a:p>
          <a:p>
            <a:pPr>
              <a:buFont typeface="Arial" charset="0"/>
              <a:buChar char="•"/>
            </a:pPr>
            <a:r>
              <a:rPr lang="hu-HU" altLang="hu-HU" smtClean="0"/>
              <a:t>Magánszemélyek</a:t>
            </a:r>
          </a:p>
          <a:p>
            <a:pPr>
              <a:buFont typeface="Arial" charset="0"/>
              <a:buChar char="•"/>
            </a:pPr>
            <a:r>
              <a:rPr lang="hu-HU" altLang="hu-HU" smtClean="0"/>
              <a:t>Vállalkozások</a:t>
            </a:r>
          </a:p>
          <a:p>
            <a:pPr>
              <a:buFont typeface="Arial" charset="0"/>
              <a:buChar char="•"/>
            </a:pPr>
            <a:r>
              <a:rPr lang="hu-HU" altLang="hu-HU" smtClean="0"/>
              <a:t>idegenforgalmi</a:t>
            </a:r>
          </a:p>
          <a:p>
            <a:r>
              <a:rPr lang="hu-HU" altLang="hu-HU" smtClean="0"/>
              <a:t>Iparűzési adó</a:t>
            </a:r>
          </a:p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45092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Regionalizmus megerősödéséhez vezető okok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Etnikai alapú mozgalmak megjelenése: baszk, katalán, flamand-vallon önállósodási törekvések – megszüntették az állam unitárius jellegét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Új társadalmi funkciók hatása – hatékonyság javítása régiók létrehozásán keresztül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Regionális érdekek megjelenítése és képviselete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EK regionális politikájának kiteljesedése: a sorozatos bővítések után jelentős területi különbségek jöttek létre, ennek ellensúlyozása a cél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Globalizációra adott válasz: a nemzetek feletti struktúrák megerősödésére adott nemzetállami válasz a szubnacionális szintek erősítése; a globálissal szemben a lokális erősítése.</a:t>
            </a:r>
          </a:p>
        </p:txBody>
      </p:sp>
    </p:spTree>
    <p:extLst>
      <p:ext uri="{BB962C8B-B14F-4D97-AF65-F5344CB8AC3E}">
        <p14:creationId xmlns:p14="http://schemas.microsoft.com/office/powerpoint/2010/main" val="1959832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Egyéb bevételek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Vállalkozási nyereség</a:t>
            </a:r>
          </a:p>
          <a:p>
            <a:pPr>
              <a:defRPr/>
            </a:pPr>
            <a:r>
              <a:rPr lang="hu-HU" dirty="0" smtClean="0"/>
              <a:t>Osztalék</a:t>
            </a:r>
          </a:p>
          <a:p>
            <a:pPr>
              <a:defRPr/>
            </a:pPr>
            <a:r>
              <a:rPr lang="hu-HU" dirty="0" smtClean="0"/>
              <a:t>Kamat</a:t>
            </a:r>
          </a:p>
          <a:p>
            <a:pPr>
              <a:defRPr/>
            </a:pPr>
            <a:r>
              <a:rPr lang="hu-HU" dirty="0" smtClean="0"/>
              <a:t>Bérleti díj</a:t>
            </a:r>
          </a:p>
          <a:p>
            <a:pPr>
              <a:defRPr/>
            </a:pPr>
            <a:r>
              <a:rPr lang="hu-HU" dirty="0" smtClean="0"/>
              <a:t>Környezetvédelmi és műemléki bírság</a:t>
            </a:r>
          </a:p>
          <a:p>
            <a:pPr>
              <a:defRPr/>
            </a:pPr>
            <a:r>
              <a:rPr lang="hu-HU" dirty="0" smtClean="0"/>
              <a:t>Hitel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hu-HU" dirty="0" smtClean="0"/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5471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r>
              <a:rPr lang="hu-HU" altLang="hu-HU" sz="3200" smtClean="0"/>
              <a:t>2. Átengedett központi adók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4545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SZJA</a:t>
            </a:r>
          </a:p>
          <a:p>
            <a:pPr>
              <a:defRPr/>
            </a:pPr>
            <a:r>
              <a:rPr lang="hu-HU" dirty="0" smtClean="0"/>
              <a:t>Gépjárműadó</a:t>
            </a:r>
          </a:p>
          <a:p>
            <a:pPr>
              <a:defRPr/>
            </a:pPr>
            <a:r>
              <a:rPr lang="hu-HU" dirty="0" smtClean="0"/>
              <a:t>Illetékek (vagyonszerzési, eljárási)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dirty="0" smtClean="0"/>
              <a:t>3</a:t>
            </a:r>
            <a:r>
              <a:rPr lang="hu-HU" sz="3600" dirty="0" smtClean="0"/>
              <a:t>. </a:t>
            </a:r>
            <a:r>
              <a:rPr lang="hu-HU" dirty="0" smtClean="0"/>
              <a:t>Állami támogatások</a:t>
            </a:r>
            <a:endParaRPr lang="hu-HU" dirty="0"/>
          </a:p>
          <a:p>
            <a:pPr>
              <a:defRPr/>
            </a:pPr>
            <a:r>
              <a:rPr lang="hu-HU" sz="2800" dirty="0" smtClean="0"/>
              <a:t>Normatív központi költségvetési hozzájárulás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800" dirty="0" smtClean="0"/>
              <a:t>Alanyi jogon jár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 smtClean="0"/>
              <a:t>Normatív hozzájárulás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 smtClean="0"/>
              <a:t>Normatív,kötött felhasználású támogatások</a:t>
            </a:r>
          </a:p>
          <a:p>
            <a:pPr marL="0" indent="0">
              <a:buFont typeface="Wingdings" pitchFamily="2" charset="2"/>
              <a:buNone/>
              <a:defRPr/>
            </a:pPr>
            <a:endParaRPr lang="hu-HU" sz="3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793831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>
          <a:xfrm>
            <a:off x="1187450" y="457200"/>
            <a:ext cx="7499350" cy="92075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Céltámogatások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dirty="0" smtClean="0"/>
              <a:t>Társadalmilag kiemelt célokra adja az Ogy. </a:t>
            </a:r>
          </a:p>
          <a:p>
            <a:pPr>
              <a:defRPr/>
            </a:pPr>
            <a:r>
              <a:rPr lang="hu-HU" dirty="0" smtClean="0"/>
              <a:t>Címzett támogatás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dirty="0" smtClean="0"/>
              <a:t>Egyedi elbírálás alapján adja az Ogy.</a:t>
            </a:r>
          </a:p>
          <a:p>
            <a:pPr>
              <a:buClr>
                <a:srgbClr val="00007D"/>
              </a:buClr>
              <a:defRPr/>
            </a:pPr>
            <a:r>
              <a:rPr lang="hu-HU" dirty="0" smtClean="0">
                <a:solidFill>
                  <a:srgbClr val="000000"/>
                </a:solidFill>
              </a:rPr>
              <a:t>Működőképesség megőrzését szolgáló támogatás pl. ÖNHIKI</a:t>
            </a:r>
          </a:p>
          <a:p>
            <a:pPr>
              <a:buClr>
                <a:srgbClr val="00007D"/>
              </a:buClr>
              <a:defRPr/>
            </a:pPr>
            <a:r>
              <a:rPr lang="hu-HU" dirty="0" smtClean="0">
                <a:solidFill>
                  <a:srgbClr val="000000"/>
                </a:solidFill>
              </a:rPr>
              <a:t>Egyéb központosított előirányzatok</a:t>
            </a:r>
            <a:endParaRPr lang="hu-HU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3383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hu-HU" altLang="hu-HU" smtClean="0"/>
              <a:t>Önkormányzatok kiadásai</a:t>
            </a: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167187"/>
          </a:xfrm>
        </p:spPr>
        <p:txBody>
          <a:bodyPr/>
          <a:lstStyle/>
          <a:p>
            <a:r>
              <a:rPr lang="hu-HU" altLang="hu-HU" smtClean="0"/>
              <a:t>Személyi kiadások (Bérek és juttatások)</a:t>
            </a:r>
          </a:p>
          <a:p>
            <a:r>
              <a:rPr lang="hu-HU" altLang="hu-HU" smtClean="0"/>
              <a:t>Dologi kiadások (működési, de nem személyi kiadások)</a:t>
            </a:r>
          </a:p>
          <a:p>
            <a:r>
              <a:rPr lang="hu-HU" altLang="hu-HU" smtClean="0"/>
              <a:t>Felhalmozási és felújítási kiadások</a:t>
            </a:r>
          </a:p>
          <a:p>
            <a:r>
              <a:rPr lang="hu-HU" altLang="hu-HU" smtClean="0"/>
              <a:t>Helyi közszolgáltatások rendszerének fenntartása</a:t>
            </a:r>
          </a:p>
        </p:txBody>
      </p:sp>
    </p:spTree>
    <p:extLst>
      <p:ext uri="{BB962C8B-B14F-4D97-AF65-F5344CB8AC3E}">
        <p14:creationId xmlns:p14="http://schemas.microsoft.com/office/powerpoint/2010/main" val="3122786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Helyi közszolgáltatások rendszere: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dirty="0" smtClean="0"/>
              <a:t>A helyi infrastruktúra üzemeltetése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dirty="0" smtClean="0"/>
              <a:t>Humán közszolgáltatások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dirty="0" smtClean="0"/>
              <a:t>Igazgatási szolgáltatások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u-HU" dirty="0" smtClean="0"/>
              <a:t>Gazdaságfejlesztéshez kapcsolódó szolgáltatások</a:t>
            </a:r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9325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1. Helyi infrastruktúra üzemeltetése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A. Településüzemeltetési szolgáltatások (pl. kommunális hulladékgyűjtés)</a:t>
            </a:r>
          </a:p>
          <a:p>
            <a:r>
              <a:rPr lang="hu-HU" altLang="hu-HU" smtClean="0"/>
              <a:t>B. Hálózatos szolgáltatások (pl. közüzemi hálózati vízellátás)</a:t>
            </a:r>
          </a:p>
          <a:p>
            <a:r>
              <a:rPr lang="hu-HU" altLang="hu-HU" smtClean="0"/>
              <a:t>C.Létesítmény-működtetés és ingatlanvagyonnal való gazdálkodás (pl. lakásgazdálkodás)</a:t>
            </a:r>
          </a:p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515512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2. A humán közszolgáltatások</a:t>
            </a:r>
          </a:p>
        </p:txBody>
      </p:sp>
      <p:sp>
        <p:nvSpPr>
          <p:cNvPr id="3993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mtClean="0"/>
              <a:t>A. Közoktatás</a:t>
            </a:r>
          </a:p>
          <a:p>
            <a:pPr>
              <a:lnSpc>
                <a:spcPct val="90000"/>
              </a:lnSpc>
            </a:pPr>
            <a:endParaRPr lang="hu-HU" altLang="hu-HU" smtClean="0"/>
          </a:p>
          <a:p>
            <a:pPr>
              <a:lnSpc>
                <a:spcPct val="90000"/>
              </a:lnSpc>
            </a:pPr>
            <a:r>
              <a:rPr lang="hu-HU" altLang="hu-HU" smtClean="0"/>
              <a:t>B. Egészségügyi ellátás</a:t>
            </a:r>
          </a:p>
          <a:p>
            <a:pPr>
              <a:lnSpc>
                <a:spcPct val="90000"/>
              </a:lnSpc>
            </a:pPr>
            <a:endParaRPr lang="hu-HU" altLang="hu-HU" smtClean="0"/>
          </a:p>
          <a:p>
            <a:pPr>
              <a:lnSpc>
                <a:spcPct val="90000"/>
              </a:lnSpc>
            </a:pPr>
            <a:r>
              <a:rPr lang="hu-HU" altLang="hu-HU" smtClean="0"/>
              <a:t>C. Szociális szolgáltatások</a:t>
            </a:r>
          </a:p>
          <a:p>
            <a:pPr>
              <a:lnSpc>
                <a:spcPct val="90000"/>
              </a:lnSpc>
            </a:pPr>
            <a:endParaRPr lang="hu-HU" altLang="hu-HU" smtClean="0"/>
          </a:p>
          <a:p>
            <a:pPr>
              <a:lnSpc>
                <a:spcPct val="90000"/>
              </a:lnSpc>
            </a:pPr>
            <a:r>
              <a:rPr lang="hu-HU" altLang="hu-HU" smtClean="0"/>
              <a:t>D. Közművelődés és más humán szolgáltatások</a:t>
            </a:r>
          </a:p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710564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smtClean="0"/>
              <a:t>3. Igazgatási szolgáltatások</a:t>
            </a:r>
          </a:p>
        </p:txBody>
      </p:sp>
      <p:sp>
        <p:nvSpPr>
          <p:cNvPr id="409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u-HU" altLang="hu-HU" smtClean="0"/>
              <a:t>4. Gazdaságfejlesztéshez kapcsolódó szolgáltatások</a:t>
            </a:r>
          </a:p>
        </p:txBody>
      </p:sp>
    </p:spTree>
    <p:extLst>
      <p:ext uri="{BB962C8B-B14F-4D97-AF65-F5344CB8AC3E}">
        <p14:creationId xmlns:p14="http://schemas.microsoft.com/office/powerpoint/2010/main" val="3854352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/>
            <a:r>
              <a:rPr lang="hu-HU" altLang="hu-HU" sz="3200" b="1" smtClean="0">
                <a:latin typeface="Times New Roman" pitchFamily="18" charset="0"/>
                <a:cs typeface="Times New Roman" pitchFamily="18" charset="0"/>
              </a:rPr>
              <a:t>Az önkormányzati adósságállomány alakulása</a:t>
            </a:r>
          </a:p>
        </p:txBody>
      </p:sp>
      <p:sp>
        <p:nvSpPr>
          <p:cNvPr id="41987" name="Tartalom helye 2"/>
          <p:cNvSpPr>
            <a:spLocks noGrp="1"/>
          </p:cNvSpPr>
          <p:nvPr>
            <p:ph sz="half" idx="1"/>
          </p:nvPr>
        </p:nvSpPr>
        <p:spPr>
          <a:xfrm>
            <a:off x="1187450" y="1524000"/>
            <a:ext cx="3529013" cy="4664075"/>
          </a:xfrm>
        </p:spPr>
        <p:txBody>
          <a:bodyPr/>
          <a:lstStyle/>
          <a:p>
            <a:pPr marL="354013" indent="-271463">
              <a:buFont typeface="Wingdings 2" pitchFamily="18" charset="2"/>
              <a:buNone/>
              <a:tabLst>
                <a:tab pos="354013" algn="l"/>
              </a:tabLst>
            </a:pP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	2005-2006. környékén 500 milliárd forint alatti</a:t>
            </a:r>
            <a:r>
              <a:rPr lang="hu-HU" altLang="hu-HU" sz="1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(szállítói tartozás nélküli) adósságot halmoztak fel a települések (ennek még 95%-a volt hitel és csupán 5%-a kötvény). </a:t>
            </a:r>
          </a:p>
          <a:p>
            <a:pPr marL="354013" indent="-271463">
              <a:buFontTx/>
              <a:buChar char="-"/>
              <a:tabLst>
                <a:tab pos="354013" algn="l"/>
              </a:tabLst>
            </a:pP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2010.  év végére </a:t>
            </a:r>
            <a:r>
              <a:rPr lang="hu-HU" altLang="hu-HU" sz="1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1 247,5 milliárd 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forintra nőtt az adósságállomány, melyből a kötvényállomány már 47%-ot tett ki.</a:t>
            </a:r>
          </a:p>
          <a:p>
            <a:pPr marL="354013" indent="-271463">
              <a:buFontTx/>
              <a:buChar char="-"/>
              <a:tabLst>
                <a:tab pos="354013" algn="l"/>
              </a:tabLst>
            </a:pP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2011. évtől csökken az adósságállomány.</a:t>
            </a:r>
            <a:endParaRPr lang="hu-HU" altLang="hu-HU" smtClean="0"/>
          </a:p>
        </p:txBody>
      </p:sp>
      <p:sp>
        <p:nvSpPr>
          <p:cNvPr id="41988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630822CD-9A39-420D-9597-F8C9EA95DCB0}" type="slidenum">
              <a:rPr lang="hu-HU" altLang="hu-HU" sz="1200" smtClean="0">
                <a:solidFill>
                  <a:srgbClr val="B5A788"/>
                </a:solidFill>
                <a:latin typeface="Gill Sans MT" pitchFamily="34" charset="-18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hu-HU" altLang="hu-HU" sz="1200" smtClean="0">
              <a:solidFill>
                <a:srgbClr val="B5A788"/>
              </a:solidFill>
              <a:latin typeface="Gill Sans MT" pitchFamily="34" charset="-18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</p:nvPr>
        </p:nvGraphicFramePr>
        <p:xfrm>
          <a:off x="4859338" y="1484313"/>
          <a:ext cx="4105275" cy="4818066"/>
        </p:xfrm>
        <a:graphic>
          <a:graphicData uri="http://schemas.openxmlformats.org/drawingml/2006/table">
            <a:tbl>
              <a:tblPr/>
              <a:tblGrid>
                <a:gridCol w="649287"/>
                <a:gridCol w="1008063"/>
                <a:gridCol w="863600"/>
                <a:gridCol w="1584325"/>
              </a:tblGrid>
              <a:tr h="563562">
                <a:tc gridSpan="4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Adósság 2005-2013</a:t>
                      </a: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. </a:t>
                      </a:r>
                      <a:b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</a:br>
                      <a:r>
                        <a:rPr kumimoji="0" lang="hu-HU" alt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(milliárd forint)</a:t>
                      </a:r>
                      <a:endParaRPr kumimoji="0" lang="hu-HU" altLang="hu-H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9212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Év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Hitel + Váltó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Kötvény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Összesen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2005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338,1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5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343,1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2006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467,3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23,5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490,8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2007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488,6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209,3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697,9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2008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514,3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444,7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959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2009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543,1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479,3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1 022,40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2010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657,8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589,3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1 247,50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2011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636,4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560,4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1 196,8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2012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605,1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462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1 067,1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2013*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258,9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177,7</a:t>
                      </a:r>
                      <a:endParaRPr kumimoji="0" lang="hu-HU" alt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  436,6</a:t>
                      </a:r>
                      <a:endParaRPr kumimoji="0" lang="hu-HU" altLang="hu-H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6238">
                <a:tc gridSpan="4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-1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-18"/>
                          <a:cs typeface="Arial" charset="0"/>
                        </a:rPr>
                        <a:t>*III. negyedévi mérlegjelentés alapján</a:t>
                      </a:r>
                      <a:endParaRPr kumimoji="0" lang="hu-HU" alt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7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Adósságkonszolidáció</a:t>
            </a:r>
          </a:p>
        </p:txBody>
      </p:sp>
      <p:sp>
        <p:nvSpPr>
          <p:cNvPr id="430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 algn="just">
              <a:buFont typeface="Wingdings 2" pitchFamily="18" charset="2"/>
              <a:buNone/>
            </a:pPr>
            <a:r>
              <a:rPr lang="hu-HU" altLang="hu-HU" sz="1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 	2011. év vége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megyei önkormányzatok adósságának átvétele (</a:t>
            </a:r>
            <a:r>
              <a:rPr lang="hu-HU" altLang="hu-HU" sz="1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196 Mrd forint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4013" indent="-354013" algn="just">
              <a:buFont typeface="Wingdings 2" pitchFamily="18" charset="2"/>
              <a:buNone/>
            </a:pPr>
            <a:r>
              <a:rPr lang="hu-HU" altLang="hu-HU" sz="1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II. 	2012. év vége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5000 fő alatti önkormányzatok teljes adósságkonszolidációja </a:t>
            </a:r>
          </a:p>
          <a:p>
            <a:pPr lvl="1"/>
            <a:r>
              <a:rPr lang="hu-HU" altLang="hu-HU" sz="1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1724 település vonatkozásában </a:t>
            </a:r>
          </a:p>
          <a:p>
            <a:pPr lvl="1"/>
            <a:r>
              <a:rPr lang="hu-HU" altLang="hu-HU" sz="1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83 995,3 millió forint összegű adósság teljes visszafizetéséhez nyújtott törlesztési célú támogatást az állam.</a:t>
            </a:r>
          </a:p>
          <a:p>
            <a:pPr marL="354013" indent="-354013" algn="just">
              <a:buFont typeface="Wingdings 2" pitchFamily="18" charset="2"/>
              <a:buNone/>
            </a:pPr>
            <a:r>
              <a:rPr lang="hu-HU" altLang="hu-HU" sz="1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III. 2013. I. félév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5000 fő feletti önkormányzatok részleges adósságkonszolidációja (40-70%)</a:t>
            </a:r>
          </a:p>
          <a:p>
            <a:pPr lvl="1"/>
            <a:r>
              <a:rPr lang="hu-HU" altLang="hu-HU" sz="1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277 település 1 032 milliárd forintnyi adósságából összesen 603 979 millió forint összegű adósságát vállalta át az állam.</a:t>
            </a:r>
          </a:p>
          <a:p>
            <a:pPr marL="354013" indent="-354013" algn="just">
              <a:buFont typeface="Wingdings 2" pitchFamily="18" charset="2"/>
              <a:buNone/>
            </a:pPr>
            <a:r>
              <a:rPr lang="hu-HU" altLang="hu-HU" sz="1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IV. 	2014. február 28-áig</a:t>
            </a:r>
            <a:r>
              <a:rPr lang="hu-HU" altLang="hu-HU" sz="1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a 2013. december 31-én fennálló kölcsön,- vagy hiteljogviszonyon, hiteljogviszonyt megtestesítő értékpapíron, váltókibocsátáson, pénzügyi lízingen, valamint szerződésben kapott legalább 365 nap futamidejű halasztott fizetésen, részletfizetésen alapuló, pénzintézet felé fennálló tartozás teljes átvállalása. </a:t>
            </a:r>
          </a:p>
        </p:txBody>
      </p:sp>
      <p:sp>
        <p:nvSpPr>
          <p:cNvPr id="43012" name="Dia számának helye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B8A5F958-9D8D-487B-9983-1A3DF92D8205}" type="slidenum">
              <a:rPr lang="hu-HU" altLang="hu-HU" sz="1200" smtClean="0">
                <a:solidFill>
                  <a:srgbClr val="B5A788"/>
                </a:solidFill>
                <a:latin typeface="Gill Sans MT" pitchFamily="34" charset="-18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hu-HU" altLang="hu-HU" sz="1200" smtClean="0">
              <a:solidFill>
                <a:srgbClr val="B5A788"/>
              </a:solidFill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029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075613" cy="360362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A regionalizmus kialakulása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regionalizmus gyökerei országonként eltérőek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regionális identitás a nemzeti és a lokális identitás között foglal helyet: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Etnikai, kulturális, nyelvi különbségek termelik ki: Spanyolország, Belgium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itt egyben e konfliktusok kezelési módja is lett.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Történelmi tradíciók, régi államszerkezet: Olaszország, Németország.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Mindenütt: eltérő gazdasági fejlettség okozta verseny és rivalizálás, fejlesztési forrásokért és befektetőkért.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Folyamata: változó intenzitású, gyakran nem békés…</a:t>
            </a:r>
          </a:p>
          <a:p>
            <a:pPr eaLnBrk="1" hangingPunct="1">
              <a:lnSpc>
                <a:spcPct val="80000"/>
              </a:lnSpc>
            </a:pPr>
            <a:endParaRPr lang="hu-HU" altLang="hu-HU" sz="2800" smtClean="0"/>
          </a:p>
        </p:txBody>
      </p:sp>
    </p:spTree>
    <p:extLst>
      <p:ext uri="{BB962C8B-B14F-4D97-AF65-F5344CB8AC3E}">
        <p14:creationId xmlns:p14="http://schemas.microsoft.com/office/powerpoint/2010/main" val="2553260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Köszönöm a figyelmet!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893175" y="5949950"/>
            <a:ext cx="98425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u-HU" altLang="hu-HU" sz="900" smtClean="0"/>
          </a:p>
        </p:txBody>
      </p:sp>
    </p:spTree>
    <p:extLst>
      <p:ext uri="{BB962C8B-B14F-4D97-AF65-F5344CB8AC3E}">
        <p14:creationId xmlns:p14="http://schemas.microsoft.com/office/powerpoint/2010/main" val="248305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Regionalizáció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4640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smtClean="0"/>
              <a:t>A régiók „felülről lefelé” történő létrehozása; a központi kormányzat kezdeményezésére történik meg az önállósággal rendelkező területi egységek kijelölése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smtClean="0"/>
              <a:t>Formái: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Felülről lefelé irányuló folyamat, mely kizárhatja  a régiók képviselőit. Nem feltétlenül decentralizált, de megerősítheti a központi hatalmat, erősítheti jogkörét.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Az unitárius állam régiókat állíthat fel azokon a területeken, ahol azok korábban nem léteztek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400" smtClean="0"/>
              <a:t>Regionális szintű igazgatás bevezetése, amikor politikai hatalom delegálására nem kerül sor.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smtClean="0"/>
              <a:t>Valamennyi országban a központi államból indul ki;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400" smtClean="0"/>
              <a:t>A regionalizmussal kiegészíthetik, erősíthetik egymást.</a:t>
            </a:r>
          </a:p>
        </p:txBody>
      </p:sp>
    </p:spTree>
    <p:extLst>
      <p:ext uri="{BB962C8B-B14F-4D97-AF65-F5344CB8AC3E}">
        <p14:creationId xmlns:p14="http://schemas.microsoft.com/office/powerpoint/2010/main" val="252777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Régió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Nincs egységes fogalom: értelmezhető területi, kulturális, etnikai, gazdasági egységként egyaránt.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Ismérvei: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- a központi és a települési közigazgatási szint közötti elhelyezkedés,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- saját feladat és hatáskörök, önálló döntési jogosítványok,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- saját bevételek és ezen alapuló pénzügyi autonómia,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- saját szervezet és személyi állomány,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- önálló jogalkotási jogkör.</a:t>
            </a:r>
          </a:p>
        </p:txBody>
      </p:sp>
    </p:spTree>
    <p:extLst>
      <p:ext uri="{BB962C8B-B14F-4D97-AF65-F5344CB8AC3E}">
        <p14:creationId xmlns:p14="http://schemas.microsoft.com/office/powerpoint/2010/main" val="53915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A regionalizáció és az EU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Regionális szint intézményesítése: „Régiók Európája” mozgalom; újabban „Európa a régiókkal” néven</a:t>
            </a:r>
          </a:p>
          <a:p>
            <a:pPr eaLnBrk="1" hangingPunct="1"/>
            <a:r>
              <a:rPr lang="hu-HU" altLang="hu-HU" sz="2800" smtClean="0"/>
              <a:t>A strukturális alapok felhasználási szabályai segítették a regionális decentralizációt, a régiók megerősödését</a:t>
            </a:r>
          </a:p>
          <a:p>
            <a:pPr eaLnBrk="1" hangingPunct="1"/>
            <a:r>
              <a:rPr lang="hu-HU" altLang="hu-HU" sz="2800" smtClean="0"/>
              <a:t>1994. Régiók Bizottságának létrehozása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800" smtClean="0"/>
              <a:t>- A régiók partnerként való elismerése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800" smtClean="0"/>
              <a:t>- Része lett a döntéshozatali folyamatnak</a:t>
            </a:r>
          </a:p>
        </p:txBody>
      </p:sp>
    </p:spTree>
    <p:extLst>
      <p:ext uri="{BB962C8B-B14F-4D97-AF65-F5344CB8AC3E}">
        <p14:creationId xmlns:p14="http://schemas.microsoft.com/office/powerpoint/2010/main" val="287316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hu-HU" altLang="hu-HU" sz="3200" smtClean="0"/>
              <a:t>Regionális Önkormányzatok Európai Chartája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Európa Tanács hosszú ideje tervezte, 1997-re készült el.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 tagországok csak ajánlásként, nem kötelező normaként szeretnék elfogadni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Gyakorlatilag az előkészítő munka folyik tovább; a Charta végül „fiaskó” lett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Ok: a nemzetállamok ambivalens viszonya a régiókhoz: hatékony eszköz lehet, de autonómia törekvései szétfeszíthetik a nemzetállami kereteket</a:t>
            </a:r>
          </a:p>
          <a:p>
            <a:pPr eaLnBrk="1" hangingPunct="1">
              <a:lnSpc>
                <a:spcPct val="90000"/>
              </a:lnSpc>
            </a:pPr>
            <a:endParaRPr lang="hu-HU" altLang="hu-HU" sz="2800" smtClean="0"/>
          </a:p>
        </p:txBody>
      </p:sp>
    </p:spTree>
    <p:extLst>
      <p:ext uri="{BB962C8B-B14F-4D97-AF65-F5344CB8AC3E}">
        <p14:creationId xmlns:p14="http://schemas.microsoft.com/office/powerpoint/2010/main" val="235386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Régiók fejlődése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Közigazgatási reformok zajlottak le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Többféle formában: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2400" smtClean="0"/>
              <a:t>Politikai regionalizmus: markánsan fellépő regionális politikai elit célja  a központi hatalom ellensúlyozása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2400" smtClean="0"/>
              <a:t>Funkcionális regionalizmus: központi kormányzat kezdeményezi, fejlesztési céllal, gyakran az EU regionális politikájának befolyása alatt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Regionális reformok közös jellemzője: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	- kompetenciák szintenkénti újraosztása – decentralizáció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	- szintek és szektorok közötti rugalmasabb együttműködés – partnerség, hálózati kapcsolatok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400" smtClean="0"/>
          </a:p>
        </p:txBody>
      </p:sp>
    </p:spTree>
    <p:extLst>
      <p:ext uri="{BB962C8B-B14F-4D97-AF65-F5344CB8AC3E}">
        <p14:creationId xmlns:p14="http://schemas.microsoft.com/office/powerpoint/2010/main" val="1853384899"/>
      </p:ext>
    </p:extLst>
  </p:cSld>
  <p:clrMapOvr>
    <a:masterClrMapping/>
  </p:clrMapOvr>
</p:sld>
</file>

<file path=ppt/theme/theme1.xml><?xml version="1.0" encoding="utf-8"?>
<a:theme xmlns:a="http://schemas.openxmlformats.org/drawingml/2006/main" name="Kockás">
  <a:themeElements>
    <a:clrScheme name="Kockás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Kocká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cká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ockás">
  <a:themeElements>
    <a:clrScheme name="Kockás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Kocká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cká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Kockás">
  <a:themeElements>
    <a:clrScheme name="Kockás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Kocká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cká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1588</Words>
  <Application>Microsoft Office PowerPoint</Application>
  <PresentationFormat>Diavetítés a képernyőre (4:3 oldalarány)</PresentationFormat>
  <Paragraphs>329</Paragraphs>
  <Slides>40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40</vt:i4>
      </vt:variant>
    </vt:vector>
  </HeadingPairs>
  <TitlesOfParts>
    <vt:vector size="43" baseType="lpstr">
      <vt:lpstr>Kockás</vt:lpstr>
      <vt:lpstr>1_Kockás</vt:lpstr>
      <vt:lpstr>2_Kockás</vt:lpstr>
      <vt:lpstr>Régiók, megye</vt:lpstr>
      <vt:lpstr>I. A regionalizmus fogalma</vt:lpstr>
      <vt:lpstr>Regionalizmus megerősödéséhez vezető okok</vt:lpstr>
      <vt:lpstr>A regionalizmus kialakulása</vt:lpstr>
      <vt:lpstr>Regionalizáció</vt:lpstr>
      <vt:lpstr>Régió</vt:lpstr>
      <vt:lpstr>A regionalizáció és az EU</vt:lpstr>
      <vt:lpstr>Regionális Önkormányzatok Európai Chartája</vt:lpstr>
      <vt:lpstr>Régiók fejlődése</vt:lpstr>
      <vt:lpstr>II. Régiók Magyarországon</vt:lpstr>
      <vt:lpstr>Regionális fejlesztési tanácsok</vt:lpstr>
      <vt:lpstr>PowerPoint bemutató</vt:lpstr>
      <vt:lpstr>Régiók Magyarországon</vt:lpstr>
      <vt:lpstr>PowerPoint bemutató</vt:lpstr>
      <vt:lpstr>A megye</vt:lpstr>
      <vt:lpstr>PowerPoint bemutató</vt:lpstr>
      <vt:lpstr>A megye</vt:lpstr>
      <vt:lpstr>PowerPoint bemutató</vt:lpstr>
      <vt:lpstr>1. A megyei szintű politika</vt:lpstr>
      <vt:lpstr>PowerPoint bemutató</vt:lpstr>
      <vt:lpstr>2. Megyei testületi, képviseleti munka</vt:lpstr>
      <vt:lpstr>Önkormányzati költségvetés és gazdálkodás </vt:lpstr>
      <vt:lpstr>Az önkormányzatok gazdálkodása</vt:lpstr>
      <vt:lpstr>Kötelező feladatok</vt:lpstr>
      <vt:lpstr>2.Választható feladatok</vt:lpstr>
      <vt:lpstr>A helyi önkormányzatok bevételei</vt:lpstr>
      <vt:lpstr>1. Saját bevételek</vt:lpstr>
      <vt:lpstr>b, felhalmozási és tőke jellegű bevételek</vt:lpstr>
      <vt:lpstr>Helyi adók</vt:lpstr>
      <vt:lpstr>Egyéb bevételek</vt:lpstr>
      <vt:lpstr>2. Átengedett központi adók</vt:lpstr>
      <vt:lpstr>PowerPoint bemutató</vt:lpstr>
      <vt:lpstr>Önkormányzatok kiadásai</vt:lpstr>
      <vt:lpstr>Helyi közszolgáltatások rendszere:</vt:lpstr>
      <vt:lpstr>1. Helyi infrastruktúra üzemeltetése</vt:lpstr>
      <vt:lpstr>2. A humán közszolgáltatások</vt:lpstr>
      <vt:lpstr>3. Igazgatási szolgáltatások</vt:lpstr>
      <vt:lpstr>Az önkormányzati adósságállomány alakulása</vt:lpstr>
      <vt:lpstr>Adósságkonszolidáció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Regionalizmus, régiók</dc:title>
  <dc:creator>Vera</dc:creator>
  <cp:lastModifiedBy>Tamás Veronika</cp:lastModifiedBy>
  <cp:revision>8</cp:revision>
  <dcterms:created xsi:type="dcterms:W3CDTF">2016-10-02T16:58:44Z</dcterms:created>
  <dcterms:modified xsi:type="dcterms:W3CDTF">2018-12-05T07:36:18Z</dcterms:modified>
</cp:coreProperties>
</file>